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106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4" name="Footer Placeholder 3"/>
          <p:cNvSpPr>
            <a:spLocks noGrp="1"/>
          </p:cNvSpPr>
          <p:nvPr>
            <p:ph type="ftr" sz="quarter" idx="11"/>
          </p:nvPr>
        </p:nvSpPr>
        <p:spPr/>
        <p:txBody>
          <a:bodyPr/>
          <a:lstStyle/>
          <a:p>
            <a:endParaRPr lang="bs-Latn-BA"/>
          </a:p>
        </p:txBody>
      </p:sp>
      <p:sp>
        <p:nvSpPr>
          <p:cNvPr id="5" name="Slide Number Placeholder 4"/>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85F5D894-414F-4A00-AA65-885A052752D3}" type="slidenum">
              <a:rPr lang="bs-Latn-BA" smtClean="0"/>
              <a:t>‹#›</a:t>
            </a:fld>
            <a:endParaRPr lang="bs-Latn-BA"/>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9" name="Slide Number Placeholder 8"/>
          <p:cNvSpPr>
            <a:spLocks noGrp="1"/>
          </p:cNvSpPr>
          <p:nvPr>
            <p:ph type="sldNum" sz="quarter" idx="11"/>
          </p:nvPr>
        </p:nvSpPr>
        <p:spPr/>
        <p:txBody>
          <a:bodyPr/>
          <a:lstStyle/>
          <a:p>
            <a:fld id="{85F5D894-414F-4A00-AA65-885A052752D3}" type="slidenum">
              <a:rPr lang="bs-Latn-BA" smtClean="0"/>
              <a:t>‹#›</a:t>
            </a:fld>
            <a:endParaRPr lang="bs-Latn-BA"/>
          </a:p>
        </p:txBody>
      </p:sp>
      <p:sp>
        <p:nvSpPr>
          <p:cNvPr id="10" name="Footer Placeholder 9"/>
          <p:cNvSpPr>
            <a:spLocks noGrp="1"/>
          </p:cNvSpPr>
          <p:nvPr>
            <p:ph type="ftr" sz="quarter" idx="12"/>
          </p:nvPr>
        </p:nvSpPr>
        <p:spPr/>
        <p:txBody>
          <a:bodyPr/>
          <a:lstStyle/>
          <a:p>
            <a:endParaRPr lang="bs-Latn-B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33C77F-1B8C-41F1-9ED0-24B8114DC9E9}" type="datetimeFigureOut">
              <a:rPr lang="bs-Latn-BA" smtClean="0"/>
              <a:t>21.12.2012</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85F5D894-414F-4A00-AA65-885A052752D3}" type="slidenum">
              <a:rPr lang="bs-Latn-BA" smtClean="0"/>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5F5D894-414F-4A00-AA65-885A052752D3}" type="slidenum">
              <a:rPr lang="bs-Latn-BA" smtClean="0"/>
              <a:t>‹#›</a:t>
            </a:fld>
            <a:endParaRPr lang="bs-Latn-BA"/>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bs-Latn-BA"/>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B33C77F-1B8C-41F1-9ED0-24B8114DC9E9}" type="datetimeFigureOut">
              <a:rPr lang="bs-Latn-BA" smtClean="0"/>
              <a:t>21.12.2012</a:t>
            </a:fld>
            <a:endParaRPr lang="bs-Latn-B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bs-Latn-BA" dirty="0" smtClean="0"/>
              <a:t>SEMINARSKI RAD</a:t>
            </a:r>
            <a:endParaRPr lang="bs-Latn-BA" dirty="0"/>
          </a:p>
        </p:txBody>
      </p:sp>
      <p:sp>
        <p:nvSpPr>
          <p:cNvPr id="3" name="Subtitle 2"/>
          <p:cNvSpPr>
            <a:spLocks noGrp="1"/>
          </p:cNvSpPr>
          <p:nvPr>
            <p:ph type="subTitle" idx="1"/>
          </p:nvPr>
        </p:nvSpPr>
        <p:spPr/>
        <p:txBody>
          <a:bodyPr>
            <a:normAutofit/>
          </a:bodyPr>
          <a:lstStyle/>
          <a:p>
            <a:pPr algn="ctr"/>
            <a:r>
              <a:rPr lang="bs-Latn-BA" sz="3600" dirty="0" smtClean="0"/>
              <a:t>Tema: Web streaming</a:t>
            </a:r>
            <a:endParaRPr lang="bs-Latn-BA"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605" y="548680"/>
            <a:ext cx="3816424" cy="26701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7344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980"/>
            <a:ext cx="8568952" cy="3613043"/>
          </a:xfrm>
        </p:spPr>
        <p:txBody>
          <a:bodyPr/>
          <a:lstStyle/>
          <a:p>
            <a:pPr algn="ctr"/>
            <a:r>
              <a:rPr lang="bs-Latn-BA" sz="1800" i="1" dirty="0"/>
              <a:t>Napredak tehnologije je promjenio način na koji koristimo zvuk i sliku. Ljudi žele da koriste Internet ne samo za prenos teksta i statičnih slika, već i za audio i video komunikaciju</a:t>
            </a:r>
            <a:r>
              <a:rPr lang="bs-Latn-BA" sz="1800" i="1" dirty="0" smtClean="0"/>
              <a:t>.</a:t>
            </a:r>
            <a:br>
              <a:rPr lang="bs-Latn-BA" sz="1800" i="1" dirty="0" smtClean="0"/>
            </a:br>
            <a:r>
              <a:rPr lang="bs-Latn-BA" sz="1800" i="1" dirty="0" smtClean="0"/>
              <a:t>Termin </a:t>
            </a:r>
            <a:r>
              <a:rPr lang="bs-Latn-BA" sz="1800" i="1" dirty="0"/>
              <a:t>streaming znači da </a:t>
            </a:r>
            <a:r>
              <a:rPr lang="bs-Latn-BA" sz="1800" i="1" dirty="0" smtClean="0"/>
              <a:t>korisnik </a:t>
            </a:r>
            <a:r>
              <a:rPr lang="bs-Latn-BA" sz="1800" i="1" dirty="0"/>
              <a:t>može da sluša ili gleda fajl </a:t>
            </a:r>
            <a:r>
              <a:rPr lang="bs-Latn-BA" sz="1800" i="1" dirty="0" smtClean="0"/>
              <a:t>nakon </a:t>
            </a:r>
            <a:r>
              <a:rPr lang="bs-Latn-BA" sz="1800" i="1" dirty="0"/>
              <a:t>što je download počeo</a:t>
            </a:r>
            <a:r>
              <a:rPr lang="bs-Latn-BA" sz="1800" i="1" dirty="0" smtClean="0"/>
              <a:t>.</a:t>
            </a:r>
            <a:r>
              <a:rPr lang="nn-NO" sz="1800" i="1" dirty="0"/>
              <a:t> </a:t>
            </a:r>
            <a:r>
              <a:rPr lang="bs-Latn-BA" sz="1800" i="1" dirty="0" smtClean="0"/>
              <a:t/>
            </a:r>
            <a:br>
              <a:rPr lang="bs-Latn-BA" sz="1800" i="1" dirty="0" smtClean="0"/>
            </a:br>
            <a:r>
              <a:rPr lang="nn-NO" sz="1800" i="1" dirty="0" smtClean="0"/>
              <a:t>Audio </a:t>
            </a:r>
            <a:r>
              <a:rPr lang="nn-NO" sz="1800" i="1" dirty="0"/>
              <a:t>i video Internet servise dijelimo u tri kategorije</a:t>
            </a:r>
            <a:r>
              <a:rPr lang="bs-Latn-BA" sz="1800" i="1" dirty="0"/>
              <a:t/>
            </a:r>
            <a:br>
              <a:rPr lang="bs-Latn-BA" sz="1800" i="1" dirty="0"/>
            </a:br>
            <a:endParaRPr lang="bs-Latn-BA" sz="1800" i="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402497"/>
            <a:ext cx="5214760" cy="19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51520" y="4509120"/>
            <a:ext cx="7992888" cy="2031325"/>
          </a:xfrm>
          <a:prstGeom prst="rect">
            <a:avLst/>
          </a:prstGeom>
          <a:noFill/>
          <a:scene3d>
            <a:camera prst="orthographicFront"/>
            <a:lightRig rig="threePt" dir="t"/>
          </a:scene3d>
          <a:sp3d>
            <a:bevelT/>
          </a:sp3d>
        </p:spPr>
        <p:txBody>
          <a:bodyPr wrap="square" rtlCol="0">
            <a:spAutoFit/>
            <a:sp3d extrusionH="57150">
              <a:bevelT w="38100" h="38100"/>
            </a:sp3d>
          </a:bodyPr>
          <a:lstStyle/>
          <a:p>
            <a:pPr marL="285750" indent="-285750">
              <a:buFont typeface="Wingdings" pitchFamily="2" charset="2"/>
              <a:buChar char="v"/>
            </a:pPr>
            <a:r>
              <a:rPr lang="bs-Latn-BA" i="1" dirty="0" smtClean="0"/>
              <a:t>Pri streaming-u snimljenog audio/videa fajlovi su kompresovani i čuvaju se na serveru. Klijent download-uje fajlove preko Interneta. </a:t>
            </a:r>
          </a:p>
          <a:p>
            <a:pPr marL="285750" indent="-285750">
              <a:buFont typeface="Wingdings" pitchFamily="2" charset="2"/>
              <a:buChar char="v"/>
            </a:pPr>
            <a:r>
              <a:rPr lang="bs-Latn-BA" i="1" dirty="0" smtClean="0"/>
              <a:t>Pri streaming-u živog materijala korisnik prati emisiju putem Interneta. </a:t>
            </a:r>
          </a:p>
          <a:p>
            <a:pPr marL="285750" indent="-285750">
              <a:buFont typeface="Wingdings" pitchFamily="2" charset="2"/>
              <a:buChar char="v"/>
            </a:pPr>
            <a:r>
              <a:rPr lang="bs-Latn-BA" i="1" dirty="0" smtClean="0"/>
              <a:t>Što se tiče interaktivnog audio/videa on se sad koristi za komunikaciju na daljinu. </a:t>
            </a:r>
          </a:p>
          <a:p>
            <a:pPr algn="ctr"/>
            <a:endParaRPr lang="bs-Latn-BA" i="1" dirty="0" smtClean="0">
              <a:effectLst>
                <a:glow rad="139700">
                  <a:schemeClr val="accent5">
                    <a:satMod val="175000"/>
                    <a:alpha val="40000"/>
                  </a:schemeClr>
                </a:glow>
              </a:effectLst>
            </a:endParaRPr>
          </a:p>
          <a:p>
            <a:pPr algn="ctr"/>
            <a:r>
              <a:rPr lang="bs-Latn-BA" i="1" dirty="0" smtClean="0">
                <a:effectLst>
                  <a:glow rad="139700">
                    <a:schemeClr val="accent5">
                      <a:satMod val="175000"/>
                      <a:alpha val="40000"/>
                    </a:schemeClr>
                  </a:glow>
                </a:effectLst>
              </a:rPr>
              <a:t>Prije nego što se zvučni i video signali mogu poslati Internetom moraju se digitalizovati i kompresovati.</a:t>
            </a:r>
            <a:endParaRPr lang="bs-Latn-BA" i="1" dirty="0">
              <a:effectLst>
                <a:glow rad="139700">
                  <a:schemeClr val="accent5">
                    <a:satMod val="175000"/>
                    <a:alpha val="40000"/>
                  </a:schemeClr>
                </a:glow>
              </a:effectLst>
            </a:endParaRPr>
          </a:p>
        </p:txBody>
      </p:sp>
    </p:spTree>
    <p:extLst>
      <p:ext uri="{BB962C8B-B14F-4D97-AF65-F5344CB8AC3E}">
        <p14:creationId xmlns:p14="http://schemas.microsoft.com/office/powerpoint/2010/main" val="4245002882"/>
      </p:ext>
    </p:extLst>
  </p:cSld>
  <p:clrMapOvr>
    <a:masterClrMapping/>
  </p:clrMapOvr>
  <mc:AlternateContent xmlns:mc="http://schemas.openxmlformats.org/markup-compatibility/2006" xmlns:p14="http://schemas.microsoft.com/office/powerpoint/2010/main">
    <mc:Choice Requires="p14">
      <p:transition spd="slow" p14:dur="225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fade">
                                      <p:cBhvr>
                                        <p:cTn id="14" dur="1000"/>
                                        <p:tgtEl>
                                          <p:spTgt spid="1027"/>
                                        </p:tgtEl>
                                      </p:cBhvr>
                                    </p:animEffect>
                                    <p:anim calcmode="lin" valueType="num">
                                      <p:cBhvr>
                                        <p:cTn id="15" dur="1000" fill="hold"/>
                                        <p:tgtEl>
                                          <p:spTgt spid="1027"/>
                                        </p:tgtEl>
                                        <p:attrNameLst>
                                          <p:attrName>ppt_x</p:attrName>
                                        </p:attrNameLst>
                                      </p:cBhvr>
                                      <p:tavLst>
                                        <p:tav tm="0">
                                          <p:val>
                                            <p:strVal val="#ppt_x"/>
                                          </p:val>
                                        </p:tav>
                                        <p:tav tm="100000">
                                          <p:val>
                                            <p:strVal val="#ppt_x"/>
                                          </p:val>
                                        </p:tav>
                                      </p:tavLst>
                                    </p:anim>
                                    <p:anim calcmode="lin" valueType="num">
                                      <p:cBhvr>
                                        <p:cTn id="16"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400" b="1" i="1" dirty="0" smtClean="0"/>
              <a:t>Streaming </a:t>
            </a:r>
            <a:r>
              <a:rPr lang="bs-Latn-BA" sz="2400" b="1" i="1" dirty="0"/>
              <a:t>snimljenog audio/video materijala</a:t>
            </a:r>
          </a:p>
        </p:txBody>
      </p:sp>
      <p:sp>
        <p:nvSpPr>
          <p:cNvPr id="4" name="Content Placeholder 3"/>
          <p:cNvSpPr>
            <a:spLocks noGrp="1"/>
          </p:cNvSpPr>
          <p:nvPr>
            <p:ph sz="half" idx="1"/>
          </p:nvPr>
        </p:nvSpPr>
        <p:spPr>
          <a:xfrm>
            <a:off x="457200" y="1536192"/>
            <a:ext cx="4186808" cy="4590288"/>
          </a:xfrm>
        </p:spPr>
        <p:txBody>
          <a:bodyPr>
            <a:normAutofit lnSpcReduction="10000"/>
          </a:bodyPr>
          <a:lstStyle/>
          <a:p>
            <a:pPr marL="114300" indent="0">
              <a:buNone/>
            </a:pPr>
            <a:r>
              <a:rPr lang="bs-Latn-BA" i="1" u="sng" dirty="0" smtClean="0"/>
              <a:t>Prvi pristup</a:t>
            </a:r>
            <a:r>
              <a:rPr lang="bs-Latn-BA" i="1" u="sng" dirty="0"/>
              <a:t>: Web </a:t>
            </a:r>
            <a:r>
              <a:rPr lang="bs-Latn-BA" i="1" u="sng" dirty="0" smtClean="0"/>
              <a:t>Server</a:t>
            </a:r>
          </a:p>
          <a:p>
            <a:pPr marL="114300" indent="0">
              <a:buNone/>
            </a:pPr>
            <a:endParaRPr lang="bs-Latn-BA" i="1" u="sng" dirty="0" smtClean="0"/>
          </a:p>
          <a:p>
            <a:pPr>
              <a:buFont typeface="Wingdings" pitchFamily="2" charset="2"/>
              <a:buChar char="v"/>
            </a:pPr>
            <a:r>
              <a:rPr lang="bs-Latn-BA" sz="1800" i="1" dirty="0"/>
              <a:t>Klijent (browser) koristi servise HTTP-a i šalje GET zahtjev serveru. Server onda može poslati traženi fajl. Browser na klijentovom računaru onda koristi pomoćnu aplikaciju, „media player“, da bi pristupio datoteci</a:t>
            </a:r>
            <a:r>
              <a:rPr lang="bs-Latn-BA" sz="1800" i="1" dirty="0" smtClean="0"/>
              <a:t>.</a:t>
            </a:r>
          </a:p>
          <a:p>
            <a:pPr marL="114300" indent="0">
              <a:buNone/>
            </a:pPr>
            <a:endParaRPr lang="bs-Latn-BA" sz="1800" i="1" dirty="0" smtClean="0"/>
          </a:p>
          <a:p>
            <a:pPr>
              <a:buFont typeface="Wingdings" pitchFamily="2" charset="2"/>
              <a:buChar char="v"/>
            </a:pPr>
            <a:r>
              <a:rPr lang="bs-Latn-BA" sz="1800" i="1" dirty="0"/>
              <a:t>Pri upotrebi Web Servera, kompletan fajl mora biti prenešen na računar klijenta kako bi mu se pristupilo. To zahtjeva od korisnika da čeka nekoliko minuta, ili čak sati kako bi pregledao (preslušao) zapis.</a:t>
            </a:r>
          </a:p>
        </p:txBody>
      </p:sp>
      <p:pic>
        <p:nvPicPr>
          <p:cNvPr id="307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32040" y="1988840"/>
            <a:ext cx="3145160" cy="333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60651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074"/>
                                        </p:tgtEl>
                                        <p:attrNameLst>
                                          <p:attrName>style.visibility</p:attrName>
                                        </p:attrNameLst>
                                      </p:cBhvr>
                                      <p:to>
                                        <p:strVal val="visible"/>
                                      </p:to>
                                    </p:set>
                                    <p:animEffect transition="in" filter="fade">
                                      <p:cBhvr>
                                        <p:cTn id="28" dur="1000"/>
                                        <p:tgtEl>
                                          <p:spTgt spid="3074"/>
                                        </p:tgtEl>
                                      </p:cBhvr>
                                    </p:animEffect>
                                    <p:anim calcmode="lin" valueType="num">
                                      <p:cBhvr>
                                        <p:cTn id="29" dur="1000" fill="hold"/>
                                        <p:tgtEl>
                                          <p:spTgt spid="3074"/>
                                        </p:tgtEl>
                                        <p:attrNameLst>
                                          <p:attrName>ppt_x</p:attrName>
                                        </p:attrNameLst>
                                      </p:cBhvr>
                                      <p:tavLst>
                                        <p:tav tm="0">
                                          <p:val>
                                            <p:strVal val="#ppt_x"/>
                                          </p:val>
                                        </p:tav>
                                        <p:tav tm="100000">
                                          <p:val>
                                            <p:strVal val="#ppt_x"/>
                                          </p:val>
                                        </p:tav>
                                      </p:tavLst>
                                    </p:anim>
                                    <p:anim calcmode="lin" valueType="num">
                                      <p:cBhvr>
                                        <p:cTn id="30"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400" b="1" i="1" dirty="0"/>
              <a:t>Streaming snimljenog audio/video materijala</a:t>
            </a:r>
          </a:p>
        </p:txBody>
      </p:sp>
      <p:sp>
        <p:nvSpPr>
          <p:cNvPr id="3" name="Content Placeholder 2"/>
          <p:cNvSpPr>
            <a:spLocks noGrp="1"/>
          </p:cNvSpPr>
          <p:nvPr>
            <p:ph sz="half" idx="1"/>
          </p:nvPr>
        </p:nvSpPr>
        <p:spPr>
          <a:xfrm>
            <a:off x="179512" y="1124744"/>
            <a:ext cx="5544616" cy="5001736"/>
          </a:xfrm>
        </p:spPr>
        <p:txBody>
          <a:bodyPr>
            <a:normAutofit lnSpcReduction="10000"/>
          </a:bodyPr>
          <a:lstStyle/>
          <a:p>
            <a:pPr marL="114300" indent="0">
              <a:buNone/>
            </a:pPr>
            <a:r>
              <a:rPr lang="nb-NO" sz="2000" i="1" u="sng" dirty="0" smtClean="0"/>
              <a:t>Drugi pristup: </a:t>
            </a:r>
            <a:r>
              <a:rPr lang="nb-NO" sz="2000" i="1" u="sng" dirty="0"/>
              <a:t>Web Server sa </a:t>
            </a:r>
            <a:r>
              <a:rPr lang="nb-NO" sz="2000" i="1" u="sng" dirty="0" smtClean="0"/>
              <a:t>Metafile-om</a:t>
            </a:r>
            <a:endParaRPr lang="bs-Latn-BA" sz="2000" i="1" u="sng" dirty="0" smtClean="0"/>
          </a:p>
          <a:p>
            <a:pPr>
              <a:buFont typeface="Wingdings" pitchFamily="2" charset="2"/>
              <a:buChar char="v"/>
            </a:pPr>
            <a:r>
              <a:rPr lang="pt-BR" sz="1800" i="1" dirty="0"/>
              <a:t>Ovim pristupom se media player direktno vezuje za Web Server. Server skladišti dva fajla: audio/video i metafile  koji sadrži informacije o zapisu. </a:t>
            </a:r>
            <a:endParaRPr lang="bs-Latn-BA" sz="2000" i="1" dirty="0"/>
          </a:p>
          <a:p>
            <a:pPr>
              <a:buFont typeface="Wingdings" pitchFamily="2" charset="2"/>
              <a:buChar char="v"/>
            </a:pPr>
            <a:r>
              <a:rPr lang="bs-Latn-BA" sz="1800" i="1" dirty="0" smtClean="0"/>
              <a:t>Koraci:</a:t>
            </a:r>
          </a:p>
          <a:p>
            <a:pPr marL="114300" indent="0">
              <a:buNone/>
            </a:pPr>
            <a:r>
              <a:rPr lang="bs-Latn-BA" sz="1800" i="1" dirty="0" smtClean="0"/>
              <a:t>HTTP </a:t>
            </a:r>
            <a:r>
              <a:rPr lang="bs-Latn-BA" sz="1800" i="1" dirty="0"/>
              <a:t>klijent pristupa Web Serveru naredbom GET</a:t>
            </a:r>
          </a:p>
          <a:p>
            <a:pPr marL="114300" indent="0">
              <a:buNone/>
            </a:pPr>
            <a:r>
              <a:rPr lang="bs-Latn-BA" sz="1800" i="1" dirty="0" smtClean="0"/>
              <a:t>Kao </a:t>
            </a:r>
            <a:r>
              <a:rPr lang="bs-Latn-BA" sz="1800" i="1" dirty="0"/>
              <a:t>odgovor klijent dobija </a:t>
            </a:r>
            <a:r>
              <a:rPr lang="bs-Latn-BA" sz="1800" i="1" dirty="0" smtClean="0"/>
              <a:t>metafile</a:t>
            </a:r>
          </a:p>
          <a:p>
            <a:pPr marL="114300" indent="0">
              <a:buNone/>
            </a:pPr>
            <a:r>
              <a:rPr lang="bs-Latn-BA" sz="1800" i="1" dirty="0" smtClean="0"/>
              <a:t>Metafile  </a:t>
            </a:r>
            <a:r>
              <a:rPr lang="bs-Latn-BA" sz="1800" i="1" dirty="0"/>
              <a:t>se predaje media player-u</a:t>
            </a:r>
          </a:p>
          <a:p>
            <a:pPr marL="114300" indent="0">
              <a:buNone/>
            </a:pPr>
            <a:r>
              <a:rPr lang="bs-Latn-BA" sz="1800" i="1" dirty="0" smtClean="0"/>
              <a:t>Media </a:t>
            </a:r>
            <a:r>
              <a:rPr lang="bs-Latn-BA" sz="1800" i="1" dirty="0"/>
              <a:t>player koristi URL iz metafile-a kako bi </a:t>
            </a:r>
            <a:r>
              <a:rPr lang="bs-Latn-BA" sz="1800" i="1" dirty="0" smtClean="0"/>
              <a:t>pristupio </a:t>
            </a:r>
            <a:r>
              <a:rPr lang="bs-Latn-BA" sz="1800" i="1" dirty="0"/>
              <a:t>audio/video zapisu</a:t>
            </a:r>
          </a:p>
          <a:p>
            <a:pPr marL="114300" indent="0">
              <a:buNone/>
            </a:pPr>
            <a:r>
              <a:rPr lang="bs-Latn-BA" sz="1800" i="1" dirty="0" smtClean="0"/>
              <a:t>Web </a:t>
            </a:r>
            <a:r>
              <a:rPr lang="bs-Latn-BA" sz="1800" i="1" dirty="0"/>
              <a:t>Server odgovara </a:t>
            </a:r>
            <a:endParaRPr lang="bs-Latn-BA" sz="1800" i="1" dirty="0" smtClean="0"/>
          </a:p>
          <a:p>
            <a:pPr>
              <a:buFont typeface="Wingdings" pitchFamily="2" charset="2"/>
              <a:buChar char="v"/>
            </a:pPr>
            <a:r>
              <a:rPr lang="bs-Latn-BA" sz="1800" i="1" dirty="0"/>
              <a:t>Problem sa drugim pristupom je u tome što browser i media player oboje koriste usluge sa HTTP-a. HTTP je projektovan da komunicira preko TCP protokola. On je pogodan za prijem metafile-a, ali ne i za audio/video zapis. TCP protokol prati tok podataka i ponovo šalje izgubljene pakete</a:t>
            </a:r>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80112" y="1772816"/>
            <a:ext cx="2541417" cy="36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54879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098"/>
                                        </p:tgtEl>
                                        <p:attrNameLst>
                                          <p:attrName>style.visibility</p:attrName>
                                        </p:attrNameLst>
                                      </p:cBhvr>
                                      <p:to>
                                        <p:strVal val="visible"/>
                                      </p:to>
                                    </p:set>
                                    <p:animEffect transition="in" filter="fade">
                                      <p:cBhvr>
                                        <p:cTn id="28" dur="1000"/>
                                        <p:tgtEl>
                                          <p:spTgt spid="4098"/>
                                        </p:tgtEl>
                                      </p:cBhvr>
                                    </p:animEffect>
                                    <p:anim calcmode="lin" valueType="num">
                                      <p:cBhvr>
                                        <p:cTn id="29" dur="1000" fill="hold"/>
                                        <p:tgtEl>
                                          <p:spTgt spid="4098"/>
                                        </p:tgtEl>
                                        <p:attrNameLst>
                                          <p:attrName>ppt_x</p:attrName>
                                        </p:attrNameLst>
                                      </p:cBhvr>
                                      <p:tavLst>
                                        <p:tav tm="0">
                                          <p:val>
                                            <p:strVal val="#ppt_x"/>
                                          </p:val>
                                        </p:tav>
                                        <p:tav tm="100000">
                                          <p:val>
                                            <p:strVal val="#ppt_x"/>
                                          </p:val>
                                        </p:tav>
                                      </p:tavLst>
                                    </p:anim>
                                    <p:anim calcmode="lin" valueType="num">
                                      <p:cBhvr>
                                        <p:cTn id="30"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fade">
                                      <p:cBhvr>
                                        <p:cTn id="45" dur="1000"/>
                                        <p:tgtEl>
                                          <p:spTgt spid="3">
                                            <p:txEl>
                                              <p:pRg st="4" end="4"/>
                                            </p:txEl>
                                          </p:spTgt>
                                        </p:tgtEl>
                                      </p:cBhvr>
                                    </p:animEffect>
                                    <p:anim calcmode="lin" valueType="num">
                                      <p:cBhvr>
                                        <p:cTn id="4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fade">
                                      <p:cBhvr>
                                        <p:cTn id="50" dur="1000"/>
                                        <p:tgtEl>
                                          <p:spTgt spid="3">
                                            <p:txEl>
                                              <p:pRg st="5" end="5"/>
                                            </p:txEl>
                                          </p:spTgt>
                                        </p:tgtEl>
                                      </p:cBhvr>
                                    </p:animEffect>
                                    <p:anim calcmode="lin" valueType="num">
                                      <p:cBhvr>
                                        <p:cTn id="5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7" end="7"/>
                                            </p:txEl>
                                          </p:spTgt>
                                        </p:tgtEl>
                                        <p:attrNameLst>
                                          <p:attrName>style.visibility</p:attrName>
                                        </p:attrNameLst>
                                      </p:cBhvr>
                                      <p:to>
                                        <p:strVal val="visible"/>
                                      </p:to>
                                    </p:set>
                                    <p:animEffect transition="in" filter="fade">
                                      <p:cBhvr>
                                        <p:cTn id="60" dur="1000"/>
                                        <p:tgtEl>
                                          <p:spTgt spid="3">
                                            <p:txEl>
                                              <p:pRg st="7" end="7"/>
                                            </p:txEl>
                                          </p:spTgt>
                                        </p:tgtEl>
                                      </p:cBhvr>
                                    </p:animEffect>
                                    <p:anim calcmode="lin" valueType="num">
                                      <p:cBhvr>
                                        <p:cTn id="6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Effect transition="in" filter="fade">
                                      <p:cBhvr>
                                        <p:cTn id="67" dur="1000"/>
                                        <p:tgtEl>
                                          <p:spTgt spid="3">
                                            <p:txEl>
                                              <p:pRg st="8" end="8"/>
                                            </p:txEl>
                                          </p:spTgt>
                                        </p:tgtEl>
                                      </p:cBhvr>
                                    </p:animEffect>
                                    <p:anim calcmode="lin" valueType="num">
                                      <p:cBhvr>
                                        <p:cTn id="6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400" b="1" i="1" dirty="0"/>
              <a:t>Streaming snimljenog audio/video materijala</a:t>
            </a:r>
          </a:p>
        </p:txBody>
      </p:sp>
      <p:sp>
        <p:nvSpPr>
          <p:cNvPr id="3" name="Content Placeholder 2"/>
          <p:cNvSpPr>
            <a:spLocks noGrp="1"/>
          </p:cNvSpPr>
          <p:nvPr>
            <p:ph sz="half" idx="1"/>
          </p:nvPr>
        </p:nvSpPr>
        <p:spPr>
          <a:xfrm>
            <a:off x="457200" y="1536192"/>
            <a:ext cx="4834880" cy="4590288"/>
          </a:xfrm>
        </p:spPr>
        <p:txBody>
          <a:bodyPr>
            <a:normAutofit/>
          </a:bodyPr>
          <a:lstStyle/>
          <a:p>
            <a:pPr marL="114300" indent="0">
              <a:buNone/>
            </a:pPr>
            <a:r>
              <a:rPr lang="bs-Latn-BA" i="1" u="sng" dirty="0" smtClean="0"/>
              <a:t>Treći </a:t>
            </a:r>
            <a:r>
              <a:rPr lang="bs-Latn-BA" i="1" u="sng" dirty="0"/>
              <a:t>pristup: Media </a:t>
            </a:r>
            <a:r>
              <a:rPr lang="bs-Latn-BA" i="1" u="sng" dirty="0" smtClean="0"/>
              <a:t>Server</a:t>
            </a:r>
          </a:p>
          <a:p>
            <a:pPr>
              <a:buFont typeface="Wingdings" pitchFamily="2" charset="2"/>
              <a:buChar char="v"/>
            </a:pPr>
            <a:r>
              <a:rPr lang="bs-Latn-BA" sz="1800" i="1" dirty="0"/>
              <a:t>Kako su Web Serveri okrenuti isključivo TCP-u, potreban nam je još jedan server: Media Server. </a:t>
            </a:r>
            <a:endParaRPr lang="bs-Latn-BA" sz="1800" i="1" dirty="0" smtClean="0"/>
          </a:p>
          <a:p>
            <a:pPr>
              <a:buFont typeface="Wingdings" pitchFamily="2" charset="2"/>
              <a:buChar char="v"/>
            </a:pPr>
            <a:r>
              <a:rPr lang="bs-Latn-BA" sz="1800" i="1" dirty="0" smtClean="0"/>
              <a:t>Slijedeći </a:t>
            </a:r>
            <a:r>
              <a:rPr lang="bs-Latn-BA" sz="1800" i="1" dirty="0"/>
              <a:t>koraci su potrebni kako bi se ostvario ovakav vid </a:t>
            </a:r>
            <a:r>
              <a:rPr lang="bs-Latn-BA" sz="1800" i="1" dirty="0" smtClean="0"/>
              <a:t>komunikacije:</a:t>
            </a:r>
          </a:p>
          <a:p>
            <a:pPr marL="114300" indent="0">
              <a:buNone/>
            </a:pPr>
            <a:r>
              <a:rPr lang="sv-SE" sz="1800" i="1" dirty="0" smtClean="0"/>
              <a:t>HTTP </a:t>
            </a:r>
            <a:r>
              <a:rPr lang="sv-SE" sz="1800" i="1" dirty="0"/>
              <a:t>klijent pristupa Web Serveru naredbom </a:t>
            </a:r>
            <a:r>
              <a:rPr lang="sv-SE" sz="1800" i="1" dirty="0" smtClean="0"/>
              <a:t>GET</a:t>
            </a:r>
            <a:endParaRPr lang="bs-Latn-BA" sz="1800" i="1" dirty="0" smtClean="0"/>
          </a:p>
          <a:p>
            <a:pPr marL="114300" indent="0">
              <a:buNone/>
            </a:pPr>
            <a:r>
              <a:rPr lang="bs-Latn-BA" sz="1800" i="1" dirty="0" smtClean="0"/>
              <a:t>Kao </a:t>
            </a:r>
            <a:r>
              <a:rPr lang="bs-Latn-BA" sz="1800" i="1" dirty="0"/>
              <a:t>odgovor Web Server šalje metafile </a:t>
            </a:r>
          </a:p>
          <a:p>
            <a:pPr marL="114300" indent="0">
              <a:buNone/>
            </a:pPr>
            <a:r>
              <a:rPr lang="es-ES" sz="1800" i="1" dirty="0" smtClean="0"/>
              <a:t>Metafile  </a:t>
            </a:r>
            <a:r>
              <a:rPr lang="es-ES" sz="1800" i="1" dirty="0"/>
              <a:t>proslijeđen media </a:t>
            </a:r>
            <a:r>
              <a:rPr lang="es-ES" sz="1800" i="1" dirty="0" smtClean="0"/>
              <a:t>player-u</a:t>
            </a:r>
            <a:endParaRPr lang="bs-Latn-BA" sz="1800" i="1" dirty="0" smtClean="0"/>
          </a:p>
          <a:p>
            <a:pPr marL="114300" indent="0">
              <a:buNone/>
            </a:pPr>
            <a:r>
              <a:rPr lang="bs-Latn-BA" sz="1800" i="1" dirty="0" smtClean="0"/>
              <a:t>Media </a:t>
            </a:r>
            <a:r>
              <a:rPr lang="bs-Latn-BA" sz="1800" i="1" dirty="0"/>
              <a:t>player koristi URL iz metafile-a da bi pristupio Media Serveru koristeći UDP </a:t>
            </a:r>
            <a:r>
              <a:rPr lang="bs-Latn-BA" sz="1800" i="1" dirty="0" smtClean="0"/>
              <a:t>protokol</a:t>
            </a:r>
          </a:p>
          <a:p>
            <a:pPr marL="114300" indent="0">
              <a:buNone/>
            </a:pPr>
            <a:r>
              <a:rPr lang="bs-Latn-BA" sz="1800" i="1" dirty="0" smtClean="0"/>
              <a:t>Media </a:t>
            </a:r>
            <a:r>
              <a:rPr lang="bs-Latn-BA" sz="1800" i="1" dirty="0"/>
              <a:t>Server odgovara traženim stream-om </a:t>
            </a:r>
            <a:endParaRPr lang="bs-Latn-BA" sz="1800" i="1" dirty="0" smtClean="0"/>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80112" y="1772816"/>
            <a:ext cx="2680487" cy="356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155924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122"/>
                                        </p:tgtEl>
                                        <p:attrNameLst>
                                          <p:attrName>style.visibility</p:attrName>
                                        </p:attrNameLst>
                                      </p:cBhvr>
                                      <p:to>
                                        <p:strVal val="visible"/>
                                      </p:to>
                                    </p:set>
                                    <p:animEffect transition="in" filter="fade">
                                      <p:cBhvr>
                                        <p:cTn id="28" dur="1000"/>
                                        <p:tgtEl>
                                          <p:spTgt spid="5122"/>
                                        </p:tgtEl>
                                      </p:cBhvr>
                                    </p:animEffect>
                                    <p:anim calcmode="lin" valueType="num">
                                      <p:cBhvr>
                                        <p:cTn id="29" dur="1000" fill="hold"/>
                                        <p:tgtEl>
                                          <p:spTgt spid="5122"/>
                                        </p:tgtEl>
                                        <p:attrNameLst>
                                          <p:attrName>ppt_x</p:attrName>
                                        </p:attrNameLst>
                                      </p:cBhvr>
                                      <p:tavLst>
                                        <p:tav tm="0">
                                          <p:val>
                                            <p:strVal val="#ppt_x"/>
                                          </p:val>
                                        </p:tav>
                                        <p:tav tm="100000">
                                          <p:val>
                                            <p:strVal val="#ppt_x"/>
                                          </p:val>
                                        </p:tav>
                                      </p:tavLst>
                                    </p:anim>
                                    <p:anim calcmode="lin" valueType="num">
                                      <p:cBhvr>
                                        <p:cTn id="30"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1000"/>
                                        <p:tgtEl>
                                          <p:spTgt spid="3">
                                            <p:txEl>
                                              <p:pRg st="5" end="5"/>
                                            </p:txEl>
                                          </p:spTgt>
                                        </p:tgtEl>
                                      </p:cBhvr>
                                    </p:animEffect>
                                    <p:anim calcmode="lin" valueType="num">
                                      <p:cBhvr>
                                        <p:cTn id="5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1000"/>
                                        <p:tgtEl>
                                          <p:spTgt spid="3">
                                            <p:txEl>
                                              <p:pRg st="6" end="6"/>
                                            </p:txEl>
                                          </p:spTgt>
                                        </p:tgtEl>
                                      </p:cBhvr>
                                    </p:animEffect>
                                    <p:anim calcmode="lin" valueType="num">
                                      <p:cBhvr>
                                        <p:cTn id="5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fade">
                                      <p:cBhvr>
                                        <p:cTn id="62" dur="1000"/>
                                        <p:tgtEl>
                                          <p:spTgt spid="3">
                                            <p:txEl>
                                              <p:pRg st="7" end="7"/>
                                            </p:txEl>
                                          </p:spTgt>
                                        </p:tgtEl>
                                      </p:cBhvr>
                                    </p:animEffect>
                                    <p:anim calcmode="lin" valueType="num">
                                      <p:cBhvr>
                                        <p:cTn id="6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400" b="1" i="1" dirty="0"/>
              <a:t>Streaming snimljenog audio/video materijala</a:t>
            </a:r>
          </a:p>
        </p:txBody>
      </p:sp>
      <p:sp>
        <p:nvSpPr>
          <p:cNvPr id="3" name="Content Placeholder 2"/>
          <p:cNvSpPr>
            <a:spLocks noGrp="1"/>
          </p:cNvSpPr>
          <p:nvPr>
            <p:ph sz="half" idx="1"/>
          </p:nvPr>
        </p:nvSpPr>
        <p:spPr>
          <a:xfrm>
            <a:off x="179512" y="1340768"/>
            <a:ext cx="5184576" cy="5256584"/>
          </a:xfrm>
        </p:spPr>
        <p:txBody>
          <a:bodyPr>
            <a:normAutofit/>
          </a:bodyPr>
          <a:lstStyle/>
          <a:p>
            <a:pPr marL="114300" indent="0">
              <a:buNone/>
            </a:pPr>
            <a:r>
              <a:rPr lang="nb-NO" sz="2000" i="1" u="sng" dirty="0" smtClean="0"/>
              <a:t>Četvrt </a:t>
            </a:r>
            <a:r>
              <a:rPr lang="nb-NO" sz="2000" i="1" u="sng" dirty="0"/>
              <a:t>pristup: Media Server i </a:t>
            </a:r>
            <a:r>
              <a:rPr lang="nb-NO" sz="2000" i="1" u="sng" dirty="0" smtClean="0"/>
              <a:t>RTSP</a:t>
            </a:r>
            <a:endParaRPr lang="bs-Latn-BA" sz="1800" i="1" u="sng" dirty="0" smtClean="0"/>
          </a:p>
          <a:p>
            <a:pPr>
              <a:buFont typeface="Wingdings" pitchFamily="2" charset="2"/>
              <a:buChar char="v"/>
            </a:pPr>
            <a:r>
              <a:rPr lang="bs-Latn-BA" sz="1800" i="1" dirty="0"/>
              <a:t>Real Time Streaming Protocol (RTSP) je upravljački protokol projektovan da uveća funkcionalnost streaming procesa.  Koristeći RTSP imamo punu kontrolu nad reprodukcijom </a:t>
            </a:r>
            <a:r>
              <a:rPr lang="bs-Latn-BA" sz="1800" i="1" dirty="0" smtClean="0"/>
              <a:t>audio/video </a:t>
            </a:r>
            <a:r>
              <a:rPr lang="bs-Latn-BA" sz="1800" i="1" dirty="0"/>
              <a:t>zapisa. </a:t>
            </a:r>
            <a:endParaRPr lang="bs-Latn-BA" sz="1800" i="1" dirty="0" smtClean="0"/>
          </a:p>
          <a:p>
            <a:pPr>
              <a:buFont typeface="Wingdings" pitchFamily="2" charset="2"/>
              <a:buChar char="v"/>
            </a:pPr>
            <a:r>
              <a:rPr lang="bs-Latn-BA" sz="1800" i="1" dirty="0" smtClean="0"/>
              <a:t>Potrebni koraci:</a:t>
            </a:r>
          </a:p>
          <a:p>
            <a:pPr marL="114300" lvl="0" indent="0">
              <a:buNone/>
            </a:pPr>
            <a:r>
              <a:rPr lang="bs-Latn-BA" sz="1800" i="1" dirty="0"/>
              <a:t>HTTP klijent pristupa Web Serveru naredbom GET</a:t>
            </a:r>
          </a:p>
          <a:p>
            <a:pPr marL="114300" lvl="0" indent="0">
              <a:buNone/>
            </a:pPr>
            <a:r>
              <a:rPr lang="bs-Latn-BA" sz="1800" i="1" dirty="0"/>
              <a:t>Kao odgovor Web Server šalje metafile  </a:t>
            </a:r>
          </a:p>
          <a:p>
            <a:pPr marL="114300" lvl="0" indent="0">
              <a:buNone/>
            </a:pPr>
            <a:r>
              <a:rPr lang="bs-Latn-BA" sz="1800" i="1" dirty="0"/>
              <a:t>Metafile  proslijeđen media player-u</a:t>
            </a:r>
          </a:p>
          <a:p>
            <a:pPr marL="114300" lvl="0" indent="0">
              <a:buNone/>
            </a:pPr>
            <a:r>
              <a:rPr lang="bs-Latn-BA" sz="1800" i="1" dirty="0"/>
              <a:t>Media Server odgovara</a:t>
            </a:r>
          </a:p>
          <a:p>
            <a:pPr marL="114300" lvl="0" indent="0">
              <a:buNone/>
            </a:pPr>
            <a:r>
              <a:rPr lang="bs-Latn-BA" sz="1800" i="1" dirty="0"/>
              <a:t>Media player šalje komandu PLAY kako bi započeo reprodukciju (streaming)</a:t>
            </a:r>
          </a:p>
          <a:p>
            <a:pPr marL="114300" indent="0">
              <a:buNone/>
            </a:pPr>
            <a:r>
              <a:rPr lang="bs-Latn-BA" sz="1800" i="1" dirty="0"/>
              <a:t>Audio/video zapis se prenosi mrežom koristeći protoko zasnovan na </a:t>
            </a:r>
            <a:r>
              <a:rPr lang="bs-Latn-BA" sz="1800" i="1" dirty="0" smtClean="0"/>
              <a:t>UDP-u</a:t>
            </a:r>
          </a:p>
          <a:p>
            <a:pPr marL="114300" lvl="0" indent="0">
              <a:buNone/>
            </a:pPr>
            <a:r>
              <a:rPr lang="bs-Latn-BA" sz="1800" dirty="0"/>
              <a:t>Konekcija se prekida TEARDOWN komandom</a:t>
            </a:r>
          </a:p>
          <a:p>
            <a:pPr marL="114300" lvl="0" indent="0">
              <a:buNone/>
            </a:pPr>
            <a:r>
              <a:rPr lang="bs-Latn-BA" sz="1800" dirty="0"/>
              <a:t>Media server odgovara</a:t>
            </a:r>
          </a:p>
          <a:p>
            <a:pPr marL="114300" indent="0">
              <a:buNone/>
            </a:pPr>
            <a:endParaRPr lang="bs-Latn-BA" sz="1800" i="1" dirty="0" smtClean="0"/>
          </a:p>
          <a:p>
            <a:pPr marL="114300" indent="0">
              <a:buNone/>
            </a:pPr>
            <a:endParaRPr lang="bs-Latn-BA" sz="1800" i="1" dirty="0"/>
          </a:p>
        </p:txBody>
      </p:sp>
      <p:pic>
        <p:nvPicPr>
          <p:cNvPr id="614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92080" y="1772816"/>
            <a:ext cx="2805687"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97303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146"/>
                                        </p:tgtEl>
                                        <p:attrNameLst>
                                          <p:attrName>style.visibility</p:attrName>
                                        </p:attrNameLst>
                                      </p:cBhvr>
                                      <p:to>
                                        <p:strVal val="visible"/>
                                      </p:to>
                                    </p:set>
                                    <p:animEffect transition="in" filter="fade">
                                      <p:cBhvr>
                                        <p:cTn id="28" dur="1000"/>
                                        <p:tgtEl>
                                          <p:spTgt spid="6146"/>
                                        </p:tgtEl>
                                      </p:cBhvr>
                                    </p:animEffect>
                                    <p:anim calcmode="lin" valueType="num">
                                      <p:cBhvr>
                                        <p:cTn id="29" dur="1000" fill="hold"/>
                                        <p:tgtEl>
                                          <p:spTgt spid="6146"/>
                                        </p:tgtEl>
                                        <p:attrNameLst>
                                          <p:attrName>ppt_x</p:attrName>
                                        </p:attrNameLst>
                                      </p:cBhvr>
                                      <p:tavLst>
                                        <p:tav tm="0">
                                          <p:val>
                                            <p:strVal val="#ppt_x"/>
                                          </p:val>
                                        </p:tav>
                                        <p:tav tm="100000">
                                          <p:val>
                                            <p:strVal val="#ppt_x"/>
                                          </p:val>
                                        </p:tav>
                                      </p:tavLst>
                                    </p:anim>
                                    <p:anim calcmode="lin" valueType="num">
                                      <p:cBhvr>
                                        <p:cTn id="30"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1000"/>
                                        <p:tgtEl>
                                          <p:spTgt spid="3">
                                            <p:txEl>
                                              <p:pRg st="4" end="4"/>
                                            </p:txEl>
                                          </p:spTgt>
                                        </p:tgtEl>
                                      </p:cBhvr>
                                    </p:animEffect>
                                    <p:anim calcmode="lin" valueType="num">
                                      <p:cBhvr>
                                        <p:cTn id="4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Effect transition="in" filter="fade">
                                      <p:cBhvr>
                                        <p:cTn id="52" dur="1000"/>
                                        <p:tgtEl>
                                          <p:spTgt spid="3">
                                            <p:txEl>
                                              <p:pRg st="5" end="5"/>
                                            </p:txEl>
                                          </p:spTgt>
                                        </p:tgtEl>
                                      </p:cBhvr>
                                    </p:animEffect>
                                    <p:anim calcmode="lin" valueType="num">
                                      <p:cBhvr>
                                        <p:cTn id="5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1000"/>
                                        <p:tgtEl>
                                          <p:spTgt spid="3">
                                            <p:txEl>
                                              <p:pRg st="6" end="6"/>
                                            </p:txEl>
                                          </p:spTgt>
                                        </p:tgtEl>
                                      </p:cBhvr>
                                    </p:animEffect>
                                    <p:anim calcmode="lin" valueType="num">
                                      <p:cBhvr>
                                        <p:cTn id="5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fade">
                                      <p:cBhvr>
                                        <p:cTn id="62" dur="1000"/>
                                        <p:tgtEl>
                                          <p:spTgt spid="3">
                                            <p:txEl>
                                              <p:pRg st="7" end="7"/>
                                            </p:txEl>
                                          </p:spTgt>
                                        </p:tgtEl>
                                      </p:cBhvr>
                                    </p:animEffect>
                                    <p:anim calcmode="lin" valueType="num">
                                      <p:cBhvr>
                                        <p:cTn id="6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Effect transition="in" filter="fade">
                                      <p:cBhvr>
                                        <p:cTn id="67" dur="1000"/>
                                        <p:tgtEl>
                                          <p:spTgt spid="3">
                                            <p:txEl>
                                              <p:pRg st="8" end="8"/>
                                            </p:txEl>
                                          </p:spTgt>
                                        </p:tgtEl>
                                      </p:cBhvr>
                                    </p:animEffect>
                                    <p:anim calcmode="lin" valueType="num">
                                      <p:cBhvr>
                                        <p:cTn id="6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3">
                                            <p:txEl>
                                              <p:pRg st="9" end="9"/>
                                            </p:txEl>
                                          </p:spTgt>
                                        </p:tgtEl>
                                        <p:attrNameLst>
                                          <p:attrName>style.visibility</p:attrName>
                                        </p:attrNameLst>
                                      </p:cBhvr>
                                      <p:to>
                                        <p:strVal val="visible"/>
                                      </p:to>
                                    </p:set>
                                    <p:animEffect transition="in" filter="fade">
                                      <p:cBhvr>
                                        <p:cTn id="72" dur="1000"/>
                                        <p:tgtEl>
                                          <p:spTgt spid="3">
                                            <p:txEl>
                                              <p:pRg st="9" end="9"/>
                                            </p:txEl>
                                          </p:spTgt>
                                        </p:tgtEl>
                                      </p:cBhvr>
                                    </p:animEffect>
                                    <p:anim calcmode="lin" valueType="num">
                                      <p:cBhvr>
                                        <p:cTn id="7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800" b="1" i="1" dirty="0" smtClean="0"/>
              <a:t>Streaming </a:t>
            </a:r>
            <a:r>
              <a:rPr lang="bs-Latn-BA" sz="2800" b="1" i="1" dirty="0"/>
              <a:t>živog audio/videa</a:t>
            </a:r>
          </a:p>
        </p:txBody>
      </p:sp>
      <p:sp>
        <p:nvSpPr>
          <p:cNvPr id="3" name="Content Placeholder 2"/>
          <p:cNvSpPr>
            <a:spLocks noGrp="1"/>
          </p:cNvSpPr>
          <p:nvPr>
            <p:ph sz="half" idx="1"/>
          </p:nvPr>
        </p:nvSpPr>
        <p:spPr>
          <a:xfrm>
            <a:off x="457200" y="1536192"/>
            <a:ext cx="3826768" cy="4053048"/>
          </a:xfrm>
        </p:spPr>
        <p:txBody>
          <a:bodyPr>
            <a:normAutofit/>
          </a:bodyPr>
          <a:lstStyle/>
          <a:p>
            <a:pPr>
              <a:buFont typeface="Wingdings" pitchFamily="2" charset="2"/>
              <a:buChar char="v"/>
            </a:pPr>
            <a:r>
              <a:rPr lang="bs-Latn-BA" sz="1800" i="1" dirty="0"/>
              <a:t>Streaming živog audio/videa je sličan </a:t>
            </a:r>
            <a:r>
              <a:rPr lang="bs-Latn-BA" sz="1800" i="1" dirty="0" smtClean="0"/>
              <a:t>emitovanju </a:t>
            </a:r>
            <a:r>
              <a:rPr lang="bs-Latn-BA" sz="1800" i="1" dirty="0"/>
              <a:t>TV-a. </a:t>
            </a:r>
            <a:endParaRPr lang="bs-Latn-BA" sz="1800" i="1" dirty="0" smtClean="0"/>
          </a:p>
          <a:p>
            <a:pPr>
              <a:buFont typeface="Wingdings" pitchFamily="2" charset="2"/>
              <a:buChar char="v"/>
            </a:pPr>
            <a:r>
              <a:rPr lang="bs-Latn-BA" sz="1800" i="1" dirty="0"/>
              <a:t>Postoji nekoliko sličnosti streaminga-a snimljenog i živog programa. Obadva su osjetljiva na kašnjenje i ne dozvoljavaju retransmisiju izgubljenih ili oštečenih paketa. </a:t>
            </a:r>
            <a:endParaRPr lang="bs-Latn-BA" sz="1800" i="1" dirty="0" smtClean="0"/>
          </a:p>
          <a:p>
            <a:pPr>
              <a:buFont typeface="Wingdings" pitchFamily="2" charset="2"/>
              <a:buChar char="v"/>
            </a:pPr>
            <a:r>
              <a:rPr lang="bs-Latn-BA" sz="1800" i="1" dirty="0"/>
              <a:t>Kod prvog je komunikacija tipa unicast i na-zahtjev. Kod živog streaming-a (live streaming) komunikacija je multicast i odvija se u realnom vremenu.</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885121"/>
            <a:ext cx="3854202" cy="345638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Tree>
    <p:extLst>
      <p:ext uri="{BB962C8B-B14F-4D97-AF65-F5344CB8AC3E}">
        <p14:creationId xmlns:p14="http://schemas.microsoft.com/office/powerpoint/2010/main" val="6188865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170"/>
                                        </p:tgtEl>
                                        <p:attrNameLst>
                                          <p:attrName>style.visibility</p:attrName>
                                        </p:attrNameLst>
                                      </p:cBhvr>
                                      <p:to>
                                        <p:strVal val="visible"/>
                                      </p:to>
                                    </p:set>
                                    <p:animEffect transition="in" filter="fade">
                                      <p:cBhvr>
                                        <p:cTn id="35" dur="1000"/>
                                        <p:tgtEl>
                                          <p:spTgt spid="7170"/>
                                        </p:tgtEl>
                                      </p:cBhvr>
                                    </p:animEffect>
                                    <p:anim calcmode="lin" valueType="num">
                                      <p:cBhvr>
                                        <p:cTn id="36" dur="1000" fill="hold"/>
                                        <p:tgtEl>
                                          <p:spTgt spid="7170"/>
                                        </p:tgtEl>
                                        <p:attrNameLst>
                                          <p:attrName>ppt_x</p:attrName>
                                        </p:attrNameLst>
                                      </p:cBhvr>
                                      <p:tavLst>
                                        <p:tav tm="0">
                                          <p:val>
                                            <p:strVal val="#ppt_x"/>
                                          </p:val>
                                        </p:tav>
                                        <p:tav tm="100000">
                                          <p:val>
                                            <p:strVal val="#ppt_x"/>
                                          </p:val>
                                        </p:tav>
                                      </p:tavLst>
                                    </p:anim>
                                    <p:anim calcmode="lin" valueType="num">
                                      <p:cBhvr>
                                        <p:cTn id="37"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400" b="1" i="1" dirty="0" smtClean="0"/>
              <a:t>Interaktivna </a:t>
            </a:r>
            <a:r>
              <a:rPr lang="bs-Latn-BA" sz="2400" b="1" i="1" dirty="0"/>
              <a:t>audio/video komunikacija u realnom vremenu</a:t>
            </a:r>
          </a:p>
        </p:txBody>
      </p:sp>
      <p:sp>
        <p:nvSpPr>
          <p:cNvPr id="3" name="Content Placeholder 2"/>
          <p:cNvSpPr>
            <a:spLocks noGrp="1"/>
          </p:cNvSpPr>
          <p:nvPr>
            <p:ph sz="half" idx="1"/>
          </p:nvPr>
        </p:nvSpPr>
        <p:spPr>
          <a:xfrm>
            <a:off x="323528" y="2060848"/>
            <a:ext cx="3816424" cy="3909032"/>
          </a:xfrm>
        </p:spPr>
        <p:txBody>
          <a:bodyPr>
            <a:normAutofit/>
          </a:bodyPr>
          <a:lstStyle/>
          <a:p>
            <a:pPr>
              <a:buFont typeface="Wingdings" pitchFamily="2" charset="2"/>
              <a:buChar char="v"/>
            </a:pPr>
            <a:r>
              <a:rPr lang="bs-Latn-BA" sz="1800" i="1" dirty="0" smtClean="0"/>
              <a:t>Karakteristike:</a:t>
            </a:r>
          </a:p>
          <a:p>
            <a:pPr marL="114300" indent="0">
              <a:buNone/>
            </a:pPr>
            <a:r>
              <a:rPr lang="bs-Latn-BA" sz="1800" i="1" dirty="0"/>
              <a:t>Odnos u </a:t>
            </a:r>
            <a:r>
              <a:rPr lang="bs-Latn-BA" sz="1800" i="1" dirty="0" smtClean="0"/>
              <a:t>vremenu</a:t>
            </a:r>
          </a:p>
          <a:p>
            <a:pPr marL="114300" indent="0">
              <a:buNone/>
            </a:pPr>
            <a:r>
              <a:rPr lang="bs-Latn-BA" sz="1800" i="1" dirty="0"/>
              <a:t>Timestamp (vremenski kod</a:t>
            </a:r>
            <a:r>
              <a:rPr lang="bs-Latn-BA" sz="1800" i="1" dirty="0" smtClean="0"/>
              <a:t>)</a:t>
            </a:r>
          </a:p>
          <a:p>
            <a:pPr marL="114300" indent="0">
              <a:buNone/>
            </a:pPr>
            <a:r>
              <a:rPr lang="bs-Latn-BA" sz="1800" i="1" dirty="0"/>
              <a:t>Playback Buffer (Bafer reprodukcije</a:t>
            </a:r>
            <a:r>
              <a:rPr lang="bs-Latn-BA" sz="1800" i="1" dirty="0" smtClean="0"/>
              <a:t>)</a:t>
            </a:r>
          </a:p>
          <a:p>
            <a:pPr marL="114300" indent="0">
              <a:buNone/>
            </a:pPr>
            <a:r>
              <a:rPr lang="bs-Latn-BA" sz="1800" i="1" dirty="0" smtClean="0"/>
              <a:t>Sortiranje</a:t>
            </a:r>
          </a:p>
          <a:p>
            <a:pPr marL="114300" indent="0">
              <a:buNone/>
            </a:pPr>
            <a:r>
              <a:rPr lang="bs-Latn-BA" sz="1800" i="1" dirty="0"/>
              <a:t>Prevodioci (translators</a:t>
            </a:r>
            <a:r>
              <a:rPr lang="bs-Latn-BA" sz="1800" i="1" dirty="0" smtClean="0"/>
              <a:t>)</a:t>
            </a:r>
          </a:p>
          <a:p>
            <a:pPr marL="114300" indent="0">
              <a:buNone/>
            </a:pPr>
            <a:r>
              <a:rPr lang="bs-Latn-BA" sz="1800" i="1" dirty="0"/>
              <a:t>Miješanje (mixing</a:t>
            </a:r>
            <a:r>
              <a:rPr lang="bs-Latn-BA" sz="1800" i="1" dirty="0" smtClean="0"/>
              <a:t>)</a:t>
            </a:r>
          </a:p>
          <a:p>
            <a:pPr marL="114300" indent="0">
              <a:buNone/>
            </a:pPr>
            <a:r>
              <a:rPr lang="bs-Latn-BA" sz="1800" i="1" dirty="0"/>
              <a:t>Podrška transportnog </a:t>
            </a:r>
            <a:r>
              <a:rPr lang="bs-Latn-BA" sz="1800" i="1" dirty="0" smtClean="0"/>
              <a:t>sloja </a:t>
            </a:r>
            <a:r>
              <a:rPr lang="bs-Latn-BA" sz="1800" i="1" dirty="0"/>
              <a:t>(OSI model)</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2440158"/>
            <a:ext cx="3646245" cy="2520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70927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fade">
                                      <p:cBhvr>
                                        <p:cTn id="14" dur="1000"/>
                                        <p:tgtEl>
                                          <p:spTgt spid="8194"/>
                                        </p:tgtEl>
                                      </p:cBhvr>
                                    </p:animEffect>
                                    <p:anim calcmode="lin" valueType="num">
                                      <p:cBhvr>
                                        <p:cTn id="15" dur="1000" fill="hold"/>
                                        <p:tgtEl>
                                          <p:spTgt spid="8194"/>
                                        </p:tgtEl>
                                        <p:attrNameLst>
                                          <p:attrName>ppt_x</p:attrName>
                                        </p:attrNameLst>
                                      </p:cBhvr>
                                      <p:tavLst>
                                        <p:tav tm="0">
                                          <p:val>
                                            <p:strVal val="#ppt_x"/>
                                          </p:val>
                                        </p:tav>
                                        <p:tav tm="100000">
                                          <p:val>
                                            <p:strVal val="#ppt_x"/>
                                          </p:val>
                                        </p:tav>
                                      </p:tavLst>
                                    </p:anim>
                                    <p:anim calcmode="lin" valueType="num">
                                      <p:cBhvr>
                                        <p:cTn id="16"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1000"/>
                                        <p:tgtEl>
                                          <p:spTgt spid="3">
                                            <p:txEl>
                                              <p:pRg st="1" end="1"/>
                                            </p:txEl>
                                          </p:spTgt>
                                        </p:tgtEl>
                                      </p:cBhvr>
                                    </p:animEffect>
                                    <p:anim calcmode="lin" valueType="num">
                                      <p:cBhvr>
                                        <p:cTn id="2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Effect transition="in" filter="fade">
                                      <p:cBhvr>
                                        <p:cTn id="42" dur="1000"/>
                                        <p:tgtEl>
                                          <p:spTgt spid="3">
                                            <p:txEl>
                                              <p:pRg st="3" end="3"/>
                                            </p:txEl>
                                          </p:spTgt>
                                        </p:tgtEl>
                                      </p:cBhvr>
                                    </p:animEffect>
                                    <p:anim calcmode="lin" valueType="num">
                                      <p:cBhvr>
                                        <p:cTn id="4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4" end="4"/>
                                            </p:txEl>
                                          </p:spTgt>
                                        </p:tgtEl>
                                        <p:attrNameLst>
                                          <p:attrName>style.visibility</p:attrName>
                                        </p:attrNameLst>
                                      </p:cBhvr>
                                      <p:to>
                                        <p:strVal val="visible"/>
                                      </p:to>
                                    </p:set>
                                    <p:animEffect transition="in" filter="fade">
                                      <p:cBhvr>
                                        <p:cTn id="49" dur="1000"/>
                                        <p:tgtEl>
                                          <p:spTgt spid="3">
                                            <p:txEl>
                                              <p:pRg st="4" end="4"/>
                                            </p:txEl>
                                          </p:spTgt>
                                        </p:tgtEl>
                                      </p:cBhvr>
                                    </p:animEffect>
                                    <p:anim calcmode="lin" valueType="num">
                                      <p:cBhvr>
                                        <p:cTn id="5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1000"/>
                                        <p:tgtEl>
                                          <p:spTgt spid="3">
                                            <p:txEl>
                                              <p:pRg st="5" end="5"/>
                                            </p:txEl>
                                          </p:spTgt>
                                        </p:tgtEl>
                                      </p:cBhvr>
                                    </p:animEffect>
                                    <p:anim calcmode="lin" valueType="num">
                                      <p:cBhvr>
                                        <p:cTn id="5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animEffect transition="in" filter="fade">
                                      <p:cBhvr>
                                        <p:cTn id="63" dur="1000"/>
                                        <p:tgtEl>
                                          <p:spTgt spid="3">
                                            <p:txEl>
                                              <p:pRg st="6" end="6"/>
                                            </p:txEl>
                                          </p:spTgt>
                                        </p:tgtEl>
                                      </p:cBhvr>
                                    </p:animEffect>
                                    <p:anim calcmode="lin" valueType="num">
                                      <p:cBhvr>
                                        <p:cTn id="6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7" end="7"/>
                                            </p:txEl>
                                          </p:spTgt>
                                        </p:tgtEl>
                                        <p:attrNameLst>
                                          <p:attrName>style.visibility</p:attrName>
                                        </p:attrNameLst>
                                      </p:cBhvr>
                                      <p:to>
                                        <p:strVal val="visible"/>
                                      </p:to>
                                    </p:set>
                                    <p:animEffect transition="in" filter="fade">
                                      <p:cBhvr>
                                        <p:cTn id="70" dur="1000"/>
                                        <p:tgtEl>
                                          <p:spTgt spid="3">
                                            <p:txEl>
                                              <p:pRg st="7" end="7"/>
                                            </p:txEl>
                                          </p:spTgt>
                                        </p:tgtEl>
                                      </p:cBhvr>
                                    </p:animEffect>
                                    <p:anim calcmode="lin" valueType="num">
                                      <p:cBhvr>
                                        <p:cTn id="7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3200" b="1" i="1" dirty="0" smtClean="0"/>
              <a:t>RTP </a:t>
            </a:r>
            <a:r>
              <a:rPr lang="bs-Latn-BA" sz="3200" b="1" i="1" dirty="0"/>
              <a:t>(Real-time Transfer Protocol)</a:t>
            </a:r>
          </a:p>
        </p:txBody>
      </p:sp>
      <p:sp>
        <p:nvSpPr>
          <p:cNvPr id="3" name="Content Placeholder 2"/>
          <p:cNvSpPr>
            <a:spLocks noGrp="1"/>
          </p:cNvSpPr>
          <p:nvPr>
            <p:ph sz="half" idx="1"/>
          </p:nvPr>
        </p:nvSpPr>
        <p:spPr>
          <a:xfrm>
            <a:off x="395536" y="2132856"/>
            <a:ext cx="3657600" cy="3456384"/>
          </a:xfrm>
        </p:spPr>
        <p:txBody>
          <a:bodyPr>
            <a:normAutofit/>
          </a:bodyPr>
          <a:lstStyle/>
          <a:p>
            <a:pPr>
              <a:buFont typeface="Wingdings" pitchFamily="2" charset="2"/>
              <a:buChar char="v"/>
            </a:pPr>
            <a:r>
              <a:rPr lang="vi-VN" sz="1800" i="1" dirty="0">
                <a:latin typeface="Calibri" pitchFamily="34" charset="0"/>
              </a:rPr>
              <a:t>RTP ne posjeduje mehanizme dostave paketa, neophodan mu je UDP da bi funkcionisao. RTP se postavlja kao posrednik između UDP-a i aplikacije</a:t>
            </a:r>
            <a:r>
              <a:rPr lang="vi-VN" sz="1800" i="1" dirty="0" smtClean="0">
                <a:latin typeface="Calibri" pitchFamily="34" charset="0"/>
              </a:rPr>
              <a:t>.</a:t>
            </a:r>
            <a:endParaRPr lang="bs-Latn-BA" sz="1800" i="1" dirty="0" smtClean="0">
              <a:latin typeface="Calibri" pitchFamily="34" charset="0"/>
            </a:endParaRPr>
          </a:p>
          <a:p>
            <a:pPr>
              <a:buFont typeface="Wingdings" pitchFamily="2" charset="2"/>
              <a:buChar char="v"/>
            </a:pPr>
            <a:r>
              <a:rPr lang="vi-VN" sz="1800" i="1" dirty="0" smtClean="0">
                <a:latin typeface="Calibri" pitchFamily="34" charset="0"/>
              </a:rPr>
              <a:t> </a:t>
            </a:r>
            <a:r>
              <a:rPr lang="vi-VN" sz="1800" i="1" dirty="0">
                <a:latin typeface="Calibri" pitchFamily="34" charset="0"/>
              </a:rPr>
              <a:t>Glavne osobine RTP-a su: timestamp, numerisanje sekvenci i mješanje stream-ova.</a:t>
            </a:r>
            <a:endParaRPr lang="bs-Latn-BA" sz="1800" i="1" dirty="0">
              <a:latin typeface="Calibri" pitchFamily="34" charset="0"/>
            </a:endParaRPr>
          </a:p>
        </p:txBody>
      </p:sp>
      <p:pic>
        <p:nvPicPr>
          <p:cNvPr id="921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556792"/>
            <a:ext cx="3657600" cy="4323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537694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218"/>
                                        </p:tgtEl>
                                        <p:attrNameLst>
                                          <p:attrName>style.visibility</p:attrName>
                                        </p:attrNameLst>
                                      </p:cBhvr>
                                      <p:to>
                                        <p:strVal val="visible"/>
                                      </p:to>
                                    </p:set>
                                    <p:animEffect transition="in" filter="fade">
                                      <p:cBhvr>
                                        <p:cTn id="28" dur="1000"/>
                                        <p:tgtEl>
                                          <p:spTgt spid="9218"/>
                                        </p:tgtEl>
                                      </p:cBhvr>
                                    </p:animEffect>
                                    <p:anim calcmode="lin" valueType="num">
                                      <p:cBhvr>
                                        <p:cTn id="29" dur="1000" fill="hold"/>
                                        <p:tgtEl>
                                          <p:spTgt spid="9218"/>
                                        </p:tgtEl>
                                        <p:attrNameLst>
                                          <p:attrName>ppt_x</p:attrName>
                                        </p:attrNameLst>
                                      </p:cBhvr>
                                      <p:tavLst>
                                        <p:tav tm="0">
                                          <p:val>
                                            <p:strVal val="#ppt_x"/>
                                          </p:val>
                                        </p:tav>
                                        <p:tav tm="100000">
                                          <p:val>
                                            <p:strVal val="#ppt_x"/>
                                          </p:val>
                                        </p:tav>
                                      </p:tavLst>
                                    </p:anim>
                                    <p:anim calcmode="lin" valueType="num">
                                      <p:cBhvr>
                                        <p:cTn id="30" dur="1000" fill="hold"/>
                                        <p:tgtEl>
                                          <p:spTgt spid="92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sz="2800" b="1" i="1" dirty="0" smtClean="0"/>
              <a:t>RTCP </a:t>
            </a:r>
            <a:r>
              <a:rPr lang="bs-Latn-BA" sz="2800" b="1" i="1" dirty="0"/>
              <a:t>(Real-time Transport Control Protocol)</a:t>
            </a:r>
          </a:p>
        </p:txBody>
      </p:sp>
      <p:sp>
        <p:nvSpPr>
          <p:cNvPr id="3" name="Content Placeholder 2"/>
          <p:cNvSpPr>
            <a:spLocks noGrp="1"/>
          </p:cNvSpPr>
          <p:nvPr>
            <p:ph sz="half" idx="1"/>
          </p:nvPr>
        </p:nvSpPr>
        <p:spPr>
          <a:xfrm>
            <a:off x="539552" y="1412776"/>
            <a:ext cx="3657600" cy="4590288"/>
          </a:xfrm>
        </p:spPr>
        <p:txBody>
          <a:bodyPr>
            <a:normAutofit/>
          </a:bodyPr>
          <a:lstStyle/>
          <a:p>
            <a:pPr>
              <a:buFont typeface="Wingdings" pitchFamily="2" charset="2"/>
              <a:buChar char="v"/>
            </a:pPr>
            <a:r>
              <a:rPr lang="vi-VN" sz="1800" i="1" dirty="0">
                <a:latin typeface="Calibri" pitchFamily="34" charset="0"/>
              </a:rPr>
              <a:t>RTP omogućava slanje samo jedne vrstu poruka, onu koja šalje podatke od izvora do odredišta. U mnogim slučajevima je neophodno i slanje drugih poruka. Ove poruke upravljaju tokom podataka i kvalitetom zapisa, i omogućavaju povratnu vezu između prijemnika i predajnika (izvora</a:t>
            </a:r>
            <a:r>
              <a:rPr lang="vi-VN" sz="1800" i="1" dirty="0" smtClean="0">
                <a:latin typeface="Calibri" pitchFamily="34" charset="0"/>
              </a:rPr>
              <a:t>).</a:t>
            </a:r>
            <a:endParaRPr lang="bs-Latn-BA" sz="1800" i="1" dirty="0" smtClean="0">
              <a:latin typeface="Calibri" pitchFamily="34" charset="0"/>
            </a:endParaRPr>
          </a:p>
          <a:p>
            <a:pPr>
              <a:buFont typeface="Wingdings" pitchFamily="2" charset="2"/>
              <a:buChar char="v"/>
            </a:pPr>
            <a:r>
              <a:rPr lang="vi-VN" sz="1800" i="1" dirty="0" smtClean="0">
                <a:latin typeface="Calibri" pitchFamily="34" charset="0"/>
              </a:rPr>
              <a:t> </a:t>
            </a:r>
            <a:r>
              <a:rPr lang="vi-VN" sz="1800" i="1" dirty="0">
                <a:latin typeface="Calibri" pitchFamily="34" charset="0"/>
              </a:rPr>
              <a:t>RTCP je projektovan baš za tu potrebu. </a:t>
            </a:r>
            <a:endParaRPr lang="bs-Latn-BA" sz="1800" i="1" dirty="0" smtClean="0">
              <a:latin typeface="Calibri" pitchFamily="34" charset="0"/>
            </a:endParaRPr>
          </a:p>
          <a:p>
            <a:pPr>
              <a:buFont typeface="Wingdings" pitchFamily="2" charset="2"/>
              <a:buChar char="v"/>
            </a:pPr>
            <a:r>
              <a:rPr lang="vi-VN" sz="1800" i="1" dirty="0" smtClean="0">
                <a:latin typeface="Calibri" pitchFamily="34" charset="0"/>
              </a:rPr>
              <a:t>RTCP </a:t>
            </a:r>
            <a:r>
              <a:rPr lang="vi-VN" sz="1800" i="1" dirty="0">
                <a:latin typeface="Calibri" pitchFamily="34" charset="0"/>
              </a:rPr>
              <a:t>ima pet tipova poruka.</a:t>
            </a:r>
            <a:endParaRPr lang="bs-Latn-BA" sz="1800" i="1" dirty="0">
              <a:latin typeface="Calibri" pitchFamily="34" charset="0"/>
            </a:endParaRPr>
          </a:p>
        </p:txBody>
      </p:sp>
      <p:pic>
        <p:nvPicPr>
          <p:cNvPr id="1024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211960" y="1988840"/>
            <a:ext cx="3657600" cy="341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64932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242"/>
                                        </p:tgtEl>
                                        <p:attrNameLst>
                                          <p:attrName>style.visibility</p:attrName>
                                        </p:attrNameLst>
                                      </p:cBhvr>
                                      <p:to>
                                        <p:strVal val="visible"/>
                                      </p:to>
                                    </p:set>
                                    <p:animEffect transition="in" filter="fade">
                                      <p:cBhvr>
                                        <p:cTn id="35" dur="1000"/>
                                        <p:tgtEl>
                                          <p:spTgt spid="10242"/>
                                        </p:tgtEl>
                                      </p:cBhvr>
                                    </p:animEffect>
                                    <p:anim calcmode="lin" valueType="num">
                                      <p:cBhvr>
                                        <p:cTn id="36" dur="1000" fill="hold"/>
                                        <p:tgtEl>
                                          <p:spTgt spid="10242"/>
                                        </p:tgtEl>
                                        <p:attrNameLst>
                                          <p:attrName>ppt_x</p:attrName>
                                        </p:attrNameLst>
                                      </p:cBhvr>
                                      <p:tavLst>
                                        <p:tav tm="0">
                                          <p:val>
                                            <p:strVal val="#ppt_x"/>
                                          </p:val>
                                        </p:tav>
                                        <p:tav tm="100000">
                                          <p:val>
                                            <p:strVal val="#ppt_x"/>
                                          </p:val>
                                        </p:tav>
                                      </p:tavLst>
                                    </p:anim>
                                    <p:anim calcmode="lin" valueType="num">
                                      <p:cBhvr>
                                        <p:cTn id="37"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544" y="2276872"/>
            <a:ext cx="7620000" cy="1143000"/>
          </a:xfrm>
        </p:spPr>
        <p:txBody>
          <a:bodyPr/>
          <a:lstStyle/>
          <a:p>
            <a:pPr algn="ctr"/>
            <a:r>
              <a:rPr lang="bs-Latn-BA" dirty="0" smtClean="0">
                <a:latin typeface="eurb5" pitchFamily="34" charset="0"/>
                <a:ea typeface="Adobe Ming Std L" pitchFamily="18" charset="-128"/>
              </a:rPr>
              <a:t>Hvala na pažnji</a:t>
            </a:r>
            <a:endParaRPr lang="bs-Latn-BA" dirty="0">
              <a:latin typeface="eurb5" pitchFamily="34" charset="0"/>
              <a:ea typeface="Adobe Ming Std L" pitchFamily="18" charset="-128"/>
            </a:endParaRPr>
          </a:p>
        </p:txBody>
      </p:sp>
    </p:spTree>
    <p:extLst>
      <p:ext uri="{BB962C8B-B14F-4D97-AF65-F5344CB8AC3E}">
        <p14:creationId xmlns:p14="http://schemas.microsoft.com/office/powerpoint/2010/main" val="15203467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102</TotalTime>
  <Words>687</Words>
  <Application>Microsoft Office PowerPoint</Application>
  <PresentationFormat>On-screen Show (4:3)</PresentationFormat>
  <Paragraphs>66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Adjacency</vt:lpstr>
      <vt:lpstr>SEMINARSKI RAD</vt:lpstr>
      <vt:lpstr>Napredak tehnologije je promjenio način na koji koristimo zvuk i sliku. Ljudi žele da koriste Internet ne samo za prenos teksta i statičnih slika, već i za audio i video komunikaciju. Termin streaming znači da korisnik može da sluša ili gleda fajl nakon što je download počeo.  Audio i video Internet servise dijelimo u tri kategorije </vt:lpstr>
      <vt:lpstr>Streaming snimljenog audio/video materijala</vt:lpstr>
      <vt:lpstr>Streaming snimljenog audio/video materijala</vt:lpstr>
      <vt:lpstr>Streaming snimljenog audio/video materijala</vt:lpstr>
      <vt:lpstr>Streaming snimljenog audio/video materijala</vt:lpstr>
      <vt:lpstr>Streaming živog audio/videa</vt:lpstr>
      <vt:lpstr>Interaktivna audio/video komunikacija u realnom vremenu</vt:lpstr>
      <vt:lpstr>RTP (Real-time Transfer Protocol)</vt:lpstr>
      <vt:lpstr>RTCP (Real-time Transport Control Protocol)</vt:lpstr>
      <vt:lpstr>Hvala na pažnji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SEMINARSKI RAD</dc:title>
  <dc:creator>Muaz</dc:creator>
  <cp:lastModifiedBy>Muaz</cp:lastModifiedBy>
  <cp:revision>9</cp:revision>
  <dcterms:created xsi:type="dcterms:W3CDTF">2012-12-21T17:03:53Z</dcterms:created>
  <dcterms:modified xsi:type="dcterms:W3CDTF">2012-12-21T22:35:18Z</dcterms:modified>
</cp:coreProperties>
</file>